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0" r:id="rId5"/>
    <p:sldId id="261" r:id="rId6"/>
    <p:sldId id="262" r:id="rId7"/>
    <p:sldId id="264" r:id="rId8"/>
    <p:sldId id="265" r:id="rId9"/>
    <p:sldId id="267" r:id="rId10"/>
    <p:sldId id="263" r:id="rId11"/>
    <p:sldId id="266" r:id="rId12"/>
    <p:sldId id="276" r:id="rId13"/>
    <p:sldId id="277" r:id="rId14"/>
    <p:sldId id="278" r:id="rId15"/>
    <p:sldId id="274" r:id="rId16"/>
    <p:sldId id="275"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2336AAB-F9BA-460E-89C1-412778265A9E}"/>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19BEF71-62CE-4683-B341-824227A94B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D11FCE9-9626-48A0-AE02-4A1A38C7BDF6}"/>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5" name="页脚占位符 4">
            <a:extLst>
              <a:ext uri="{FF2B5EF4-FFF2-40B4-BE49-F238E27FC236}">
                <a16:creationId xmlns:a16="http://schemas.microsoft.com/office/drawing/2014/main" id="{6C709B6B-B74E-44EF-A3FF-D6571B07A20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AE4B2DD-6C56-4BA8-9A46-6FC3B034EEDE}"/>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4027050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F240B7-C329-41FA-8C7A-BFCE5779178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02B4CDB5-5E15-4120-95CB-65E51ECC2B37}"/>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A8C8E57-AFEC-4D7B-BC16-1DDBB8FFEB55}"/>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5" name="页脚占位符 4">
            <a:extLst>
              <a:ext uri="{FF2B5EF4-FFF2-40B4-BE49-F238E27FC236}">
                <a16:creationId xmlns:a16="http://schemas.microsoft.com/office/drawing/2014/main" id="{ACEE071B-14FD-46BC-A086-AC9F5DF592E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A62D2A6-E6F9-448F-B033-04B4858CD594}"/>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2621615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42BCABFE-7CA1-4C55-B6F8-9086B80A005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E78742C-1B0D-4254-A358-1C825BAA9E3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A3697A7-35A3-4ED5-AE88-A6CBFBA3E54D}"/>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5" name="页脚占位符 4">
            <a:extLst>
              <a:ext uri="{FF2B5EF4-FFF2-40B4-BE49-F238E27FC236}">
                <a16:creationId xmlns:a16="http://schemas.microsoft.com/office/drawing/2014/main" id="{4792C759-3299-46C1-BF67-00C458D7344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23A0FB4-8F81-4210-A6D3-D372406021A9}"/>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42440768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E1A336-C7DA-49E0-9875-640CEBB8432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8F243D2-BB95-4CD1-B95B-5C9E23CBBD0D}"/>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B30C997-7D18-4E75-9923-88F6E7E46EC2}"/>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5" name="页脚占位符 4">
            <a:extLst>
              <a:ext uri="{FF2B5EF4-FFF2-40B4-BE49-F238E27FC236}">
                <a16:creationId xmlns:a16="http://schemas.microsoft.com/office/drawing/2014/main" id="{CE4F71A9-5B67-4D5F-8EA9-957B1345F78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DF49E36-FA23-403D-A8D8-53E3F78EE2F7}"/>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39657603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E932D5-594F-4831-9182-7C05F1AF97D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B9A65077-08D6-40AA-B24B-0E2729D5EE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4B784DCC-165D-476F-A65F-5131FD60E843}"/>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5" name="页脚占位符 4">
            <a:extLst>
              <a:ext uri="{FF2B5EF4-FFF2-40B4-BE49-F238E27FC236}">
                <a16:creationId xmlns:a16="http://schemas.microsoft.com/office/drawing/2014/main" id="{F32E1A30-D843-4156-AEF6-3420890C0D2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A00EBA7-5DA4-4F6C-81FE-BFD10EA98862}"/>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11164649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0E32C3-FA18-4B77-BDC8-2136E886E9D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BB16FB3-E942-489E-A874-0A3D54111DE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F0A22A3-26A6-44EC-B96C-019D7496E293}"/>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456AA11E-34ED-45D0-BF32-2956385631C5}"/>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6" name="页脚占位符 5">
            <a:extLst>
              <a:ext uri="{FF2B5EF4-FFF2-40B4-BE49-F238E27FC236}">
                <a16:creationId xmlns:a16="http://schemas.microsoft.com/office/drawing/2014/main" id="{4D5A81EE-397D-47B8-8BD6-C94B4ED1463B}"/>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2DBA653-7E8E-42FA-82A0-3327F070C122}"/>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13267794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AB122F-8D21-4022-9EF3-350DDB93B072}"/>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DD3E355D-E65C-4EA5-97B9-5080103224F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12F42A9-207E-40B9-84B3-AF50B03C017C}"/>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B8EE8D12-E19F-49C3-BAF9-7794DEF734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DD46A79-F18F-457F-A3F5-D6F28694505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F51283E7-00F0-4FDD-A1A3-487912CBF291}"/>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8" name="页脚占位符 7">
            <a:extLst>
              <a:ext uri="{FF2B5EF4-FFF2-40B4-BE49-F238E27FC236}">
                <a16:creationId xmlns:a16="http://schemas.microsoft.com/office/drawing/2014/main" id="{A5FA536F-D0F8-4F62-B474-BBA0656AA0A0}"/>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6CC378D-F329-426C-A0BA-EA74EA9C655B}"/>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25314749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676C24-14CD-45DE-8C35-8406362D9AAB}"/>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89B431CE-00DA-470F-A477-AC77B9370526}"/>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4" name="页脚占位符 3">
            <a:extLst>
              <a:ext uri="{FF2B5EF4-FFF2-40B4-BE49-F238E27FC236}">
                <a16:creationId xmlns:a16="http://schemas.microsoft.com/office/drawing/2014/main" id="{A7FF40EC-F9D7-447D-8303-DA4370D49CA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4DC741B-DEB9-4518-B6D0-37E9D0E6B892}"/>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1204396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DC9ADEE-AB69-4AEA-A006-5C64FA7706F5}"/>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3" name="页脚占位符 2">
            <a:extLst>
              <a:ext uri="{FF2B5EF4-FFF2-40B4-BE49-F238E27FC236}">
                <a16:creationId xmlns:a16="http://schemas.microsoft.com/office/drawing/2014/main" id="{9EA7E0AD-53F8-42A5-9ADA-0D42A95CCF07}"/>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E45B0AF-E774-414D-B037-57EE299BCE94}"/>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1173962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714688C-F6BA-4F7A-BD17-2D66418EB471}"/>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C8FC417-1FB4-4D15-A651-F16C15D6A2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349E0DCA-675B-4DE9-9552-DD9A05CAFF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C9966EDB-B337-4283-A51C-D766683259B0}"/>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6" name="页脚占位符 5">
            <a:extLst>
              <a:ext uri="{FF2B5EF4-FFF2-40B4-BE49-F238E27FC236}">
                <a16:creationId xmlns:a16="http://schemas.microsoft.com/office/drawing/2014/main" id="{050FF982-5219-4590-991B-EE309D02ABD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E7600BF-442C-4F2B-9233-E8381AA5977D}"/>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3791349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379A0B-F137-4880-8D19-B8363A86FCC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FD116706-D541-4422-944A-954A0EEB55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B24F1610-92FB-4DBB-BE2F-1D75F992C4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4A3377C-7265-433B-A9C4-F37837C19AE3}"/>
              </a:ext>
            </a:extLst>
          </p:cNvPr>
          <p:cNvSpPr>
            <a:spLocks noGrp="1"/>
          </p:cNvSpPr>
          <p:nvPr>
            <p:ph type="dt" sz="half" idx="10"/>
          </p:nvPr>
        </p:nvSpPr>
        <p:spPr/>
        <p:txBody>
          <a:bodyPr/>
          <a:lstStyle/>
          <a:p>
            <a:fld id="{91874E42-78C7-4487-902B-37387A2A9DDA}" type="datetimeFigureOut">
              <a:rPr lang="zh-CN" altLang="en-US" smtClean="0"/>
              <a:t>2020/6/12</a:t>
            </a:fld>
            <a:endParaRPr lang="zh-CN" altLang="en-US"/>
          </a:p>
        </p:txBody>
      </p:sp>
      <p:sp>
        <p:nvSpPr>
          <p:cNvPr id="6" name="页脚占位符 5">
            <a:extLst>
              <a:ext uri="{FF2B5EF4-FFF2-40B4-BE49-F238E27FC236}">
                <a16:creationId xmlns:a16="http://schemas.microsoft.com/office/drawing/2014/main" id="{4BC1B151-4EDE-46C0-9B53-F7BD84E12A6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0FAD375-3812-4BA5-9BA6-A92DE78763AB}"/>
              </a:ext>
            </a:extLst>
          </p:cNvPr>
          <p:cNvSpPr>
            <a:spLocks noGrp="1"/>
          </p:cNvSpPr>
          <p:nvPr>
            <p:ph type="sldNum" sz="quarter" idx="12"/>
          </p:nvPr>
        </p:nvSpPr>
        <p:spPr/>
        <p:txBody>
          <a:body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26812766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hyperlink" Target="https://publicdomainq.net/cherry-blossoms-background-0007877/" TargetMode="Externa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extLst>
              <a:ext uri="{837473B0-CC2E-450A-ABE3-18F120FF3D39}">
                <a1611:picAttrSrcUrl xmlns:a1611="http://schemas.microsoft.com/office/drawing/2016/11/main" r:id="rId14"/>
              </a:ext>
            </a:extLst>
          </a:blip>
          <a:srcRect/>
          <a:stretch>
            <a:fillRect t="-13000" b="-13000"/>
          </a:stretch>
        </a:blip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6E64226-8AE8-4781-8C4A-C74710E49B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7D937CDA-B49E-4735-8F01-F7282BCA716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60123976-A623-479A-90EE-DAD8073A832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874E42-78C7-4487-902B-37387A2A9DDA}" type="datetimeFigureOut">
              <a:rPr lang="zh-CN" altLang="en-US" smtClean="0"/>
              <a:t>2020/6/12</a:t>
            </a:fld>
            <a:endParaRPr lang="zh-CN" altLang="en-US"/>
          </a:p>
        </p:txBody>
      </p:sp>
      <p:sp>
        <p:nvSpPr>
          <p:cNvPr id="5" name="页脚占位符 4">
            <a:extLst>
              <a:ext uri="{FF2B5EF4-FFF2-40B4-BE49-F238E27FC236}">
                <a16:creationId xmlns:a16="http://schemas.microsoft.com/office/drawing/2014/main" id="{626E0EFE-5AEE-4E2B-BC9C-86124F49A44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8F2C89D-4CD4-478D-B0CF-AE61E5C069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29C1907-38BF-47F5-B1D8-58C9A019B05B}" type="slidenum">
              <a:rPr lang="zh-CN" altLang="en-US" smtClean="0"/>
              <a:t>‹#›</a:t>
            </a:fld>
            <a:endParaRPr lang="zh-CN" altLang="en-US"/>
          </a:p>
        </p:txBody>
      </p:sp>
    </p:spTree>
    <p:extLst>
      <p:ext uri="{BB962C8B-B14F-4D97-AF65-F5344CB8AC3E}">
        <p14:creationId xmlns:p14="http://schemas.microsoft.com/office/powerpoint/2010/main" val="25511265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032E70-F6FA-4D22-931E-698DC59C7FDE}"/>
              </a:ext>
            </a:extLst>
          </p:cNvPr>
          <p:cNvSpPr>
            <a:spLocks noGrp="1"/>
          </p:cNvSpPr>
          <p:nvPr>
            <p:ph type="ctrTitle"/>
          </p:nvPr>
        </p:nvSpPr>
        <p:spPr>
          <a:xfrm>
            <a:off x="1447800" y="303213"/>
            <a:ext cx="9144000" cy="4183062"/>
          </a:xfrm>
        </p:spPr>
        <p:txBody>
          <a:bodyPr>
            <a:normAutofit/>
          </a:bodyPr>
          <a:lstStyle/>
          <a:p>
            <a:r>
              <a:rPr lang="zh-CN" altLang="en-US" b="1" dirty="0"/>
              <a:t>多路彩灯控制电路</a:t>
            </a:r>
            <a:br>
              <a:rPr lang="en-US" altLang="zh-CN" b="1" dirty="0"/>
            </a:br>
            <a:br>
              <a:rPr lang="en-US" altLang="zh-CN" b="1" dirty="0"/>
            </a:br>
            <a:r>
              <a:rPr lang="zh-CN" altLang="en-US" sz="3200" dirty="0"/>
              <a:t>电信</a:t>
            </a:r>
            <a:r>
              <a:rPr lang="en-US" altLang="zh-CN" sz="3200" dirty="0"/>
              <a:t>1801 </a:t>
            </a:r>
            <a:r>
              <a:rPr lang="zh-CN" altLang="en-US" sz="3200" dirty="0"/>
              <a:t>吴润楠 </a:t>
            </a:r>
            <a:r>
              <a:rPr lang="en-US" altLang="zh-CN" sz="3200" dirty="0"/>
              <a:t>20</a:t>
            </a:r>
            <a:endParaRPr lang="zh-CN" altLang="en-US" sz="3200" dirty="0"/>
          </a:p>
        </p:txBody>
      </p:sp>
    </p:spTree>
    <p:extLst>
      <p:ext uri="{BB962C8B-B14F-4D97-AF65-F5344CB8AC3E}">
        <p14:creationId xmlns:p14="http://schemas.microsoft.com/office/powerpoint/2010/main" val="18871677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C868CFA-07D9-4293-9277-37B621748238}"/>
              </a:ext>
            </a:extLst>
          </p:cNvPr>
          <p:cNvSpPr>
            <a:spLocks noGrp="1"/>
          </p:cNvSpPr>
          <p:nvPr>
            <p:ph idx="1"/>
          </p:nvPr>
        </p:nvSpPr>
        <p:spPr>
          <a:xfrm>
            <a:off x="838200" y="866775"/>
            <a:ext cx="10515600" cy="5448300"/>
          </a:xfrm>
        </p:spPr>
        <p:txBody>
          <a:bodyPr/>
          <a:lstStyle/>
          <a:p>
            <a:endParaRPr lang="en-US" altLang="zh-CN" dirty="0"/>
          </a:p>
          <a:p>
            <a:r>
              <a:rPr lang="zh-CN" altLang="en-US" dirty="0"/>
              <a:t>因为左右移数与输入数不确定，因此需要</a:t>
            </a:r>
            <a:r>
              <a:rPr lang="en-US" altLang="zh-CN" dirty="0"/>
              <a:t>74LS161</a:t>
            </a:r>
            <a:r>
              <a:rPr lang="zh-CN" altLang="en-US" dirty="0"/>
              <a:t>计数器来控制。两片</a:t>
            </a:r>
            <a:r>
              <a:rPr lang="en-US" altLang="zh-CN" dirty="0"/>
              <a:t>74LS161</a:t>
            </a:r>
            <a:r>
              <a:rPr lang="zh-CN" altLang="en-US" dirty="0"/>
              <a:t>级联，低位片循环一次，高位片执行一次计数功能。这样通过计数器高位片的输出来控制每次</a:t>
            </a:r>
            <a:r>
              <a:rPr lang="en-US" altLang="zh-CN" dirty="0"/>
              <a:t>74ls194</a:t>
            </a:r>
            <a:r>
              <a:rPr lang="zh-CN" altLang="en-US" dirty="0"/>
              <a:t>左移串行输入端</a:t>
            </a:r>
            <a:r>
              <a:rPr lang="en-US" altLang="zh-CN" dirty="0" err="1"/>
              <a:t>Dsl</a:t>
            </a:r>
            <a:r>
              <a:rPr lang="zh-CN" altLang="en-US" dirty="0"/>
              <a:t>，右移串行输入端</a:t>
            </a:r>
            <a:r>
              <a:rPr lang="en-US" altLang="zh-CN" dirty="0" err="1"/>
              <a:t>Dsr</a:t>
            </a:r>
            <a:r>
              <a:rPr lang="zh-CN" altLang="en-US" dirty="0"/>
              <a:t>，工作方式控制端</a:t>
            </a:r>
            <a:r>
              <a:rPr lang="en-US" altLang="zh-CN" dirty="0"/>
              <a:t>S0</a:t>
            </a:r>
            <a:r>
              <a:rPr lang="zh-CN" altLang="en-US" dirty="0"/>
              <a:t>、</a:t>
            </a:r>
            <a:r>
              <a:rPr lang="en-US" altLang="zh-CN" dirty="0"/>
              <a:t>S1</a:t>
            </a:r>
            <a:r>
              <a:rPr lang="zh-CN" altLang="en-US" dirty="0"/>
              <a:t>的输入。</a:t>
            </a:r>
            <a:endParaRPr lang="en-US" altLang="zh-CN" dirty="0"/>
          </a:p>
          <a:p>
            <a:endParaRPr lang="en-US" altLang="zh-CN" dirty="0"/>
          </a:p>
          <a:p>
            <a:endParaRPr lang="en-US" altLang="zh-CN" dirty="0"/>
          </a:p>
          <a:p>
            <a:r>
              <a:rPr lang="zh-CN" altLang="en-US" dirty="0"/>
              <a:t>由二片移位寄存器</a:t>
            </a:r>
            <a:r>
              <a:rPr lang="en-US" altLang="zh-CN" dirty="0"/>
              <a:t>194</a:t>
            </a:r>
            <a:r>
              <a:rPr lang="zh-CN" altLang="en-US" dirty="0"/>
              <a:t>级联实现。其八个输出信号端连接八个发光二极管，用其输出信号控制发光二级管的亮灭实现花型演示。每个花型完整显示一遍，所以三种花型完全显示一遍需要的总拍数为</a:t>
            </a:r>
            <a:r>
              <a:rPr lang="en-US" altLang="zh-CN" dirty="0"/>
              <a:t>32</a:t>
            </a:r>
            <a:r>
              <a:rPr lang="zh-CN" altLang="en-US" dirty="0"/>
              <a:t>，即</a:t>
            </a:r>
            <a:r>
              <a:rPr lang="en-US" altLang="zh-CN" dirty="0"/>
              <a:t>0~15</a:t>
            </a:r>
            <a:r>
              <a:rPr lang="zh-CN" altLang="en-US" dirty="0"/>
              <a:t>实现第一个花型，</a:t>
            </a:r>
            <a:r>
              <a:rPr lang="en-US" altLang="zh-CN" dirty="0"/>
              <a:t>16~23</a:t>
            </a:r>
            <a:r>
              <a:rPr lang="zh-CN" altLang="en-US" dirty="0"/>
              <a:t>实现第二种花型，</a:t>
            </a:r>
            <a:r>
              <a:rPr lang="en-US" altLang="zh-CN" dirty="0"/>
              <a:t>24~31</a:t>
            </a:r>
            <a:r>
              <a:rPr lang="zh-CN" altLang="en-US" dirty="0"/>
              <a:t>实现第三种花型。</a:t>
            </a:r>
          </a:p>
          <a:p>
            <a:endParaRPr lang="en-US" altLang="zh-CN" dirty="0"/>
          </a:p>
          <a:p>
            <a:endParaRPr lang="zh-CN" altLang="en-US" dirty="0"/>
          </a:p>
          <a:p>
            <a:endParaRPr lang="zh-CN" altLang="en-US" dirty="0"/>
          </a:p>
        </p:txBody>
      </p:sp>
    </p:spTree>
    <p:extLst>
      <p:ext uri="{BB962C8B-B14F-4D97-AF65-F5344CB8AC3E}">
        <p14:creationId xmlns:p14="http://schemas.microsoft.com/office/powerpoint/2010/main" val="598195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C868CFA-07D9-4293-9277-37B621748238}"/>
              </a:ext>
            </a:extLst>
          </p:cNvPr>
          <p:cNvSpPr>
            <a:spLocks noGrp="1"/>
          </p:cNvSpPr>
          <p:nvPr>
            <p:ph idx="1"/>
          </p:nvPr>
        </p:nvSpPr>
        <p:spPr>
          <a:xfrm>
            <a:off x="523875" y="254000"/>
            <a:ext cx="10515600" cy="4351338"/>
          </a:xfrm>
        </p:spPr>
        <p:txBody>
          <a:bodyPr/>
          <a:lstStyle/>
          <a:p>
            <a:r>
              <a:rPr lang="zh-CN" altLang="en-US" dirty="0"/>
              <a:t>由二片</a:t>
            </a:r>
            <a:r>
              <a:rPr lang="en-US" altLang="zh-CN" dirty="0"/>
              <a:t>161</a:t>
            </a:r>
            <a:r>
              <a:rPr lang="zh-CN" altLang="en-US" dirty="0"/>
              <a:t>级联的模</a:t>
            </a:r>
            <a:r>
              <a:rPr lang="en-US" altLang="zh-CN" dirty="0"/>
              <a:t>32</a:t>
            </a:r>
            <a:r>
              <a:rPr lang="zh-CN" altLang="en-US" dirty="0"/>
              <a:t>计数器。</a:t>
            </a:r>
            <a:r>
              <a:rPr lang="en-US" altLang="zh-CN" dirty="0"/>
              <a:t>161</a:t>
            </a:r>
            <a:r>
              <a:rPr lang="zh-CN" altLang="en-US" dirty="0"/>
              <a:t>的级联用的是同步，并用</a:t>
            </a:r>
            <a:r>
              <a:rPr lang="en-US" altLang="zh-CN" dirty="0"/>
              <a:t>^QG</a:t>
            </a:r>
            <a:r>
              <a:rPr lang="zh-CN" altLang="en-US" dirty="0"/>
              <a:t>清零。当三种花型全新显示一遍后（总共</a:t>
            </a:r>
            <a:r>
              <a:rPr lang="en-US" altLang="zh-CN" dirty="0"/>
              <a:t>32</a:t>
            </a:r>
            <a:r>
              <a:rPr lang="zh-CN" altLang="en-US" dirty="0"/>
              <a:t>拍）</a:t>
            </a:r>
            <a:r>
              <a:rPr lang="en-US" altLang="zh-CN" dirty="0"/>
              <a:t>161</a:t>
            </a:r>
            <a:r>
              <a:rPr lang="zh-CN" altLang="en-US" dirty="0"/>
              <a:t>的输出变为</a:t>
            </a:r>
            <a:r>
              <a:rPr lang="en-US" altLang="zh-CN" dirty="0"/>
              <a:t>00000100</a:t>
            </a:r>
            <a:r>
              <a:rPr lang="zh-CN" altLang="en-US" dirty="0"/>
              <a:t>所以将</a:t>
            </a:r>
            <a:r>
              <a:rPr lang="en-US" altLang="zh-CN" dirty="0"/>
              <a:t>161</a:t>
            </a:r>
            <a:r>
              <a:rPr lang="zh-CN" altLang="en-US" dirty="0"/>
              <a:t>高位片的信号</a:t>
            </a:r>
            <a:r>
              <a:rPr lang="en-US" altLang="zh-CN" dirty="0"/>
              <a:t>QB</a:t>
            </a:r>
            <a:r>
              <a:rPr lang="zh-CN" altLang="en-US" dirty="0"/>
              <a:t>输给节拍控制电路的</a:t>
            </a:r>
            <a:r>
              <a:rPr lang="en-US" altLang="zh-CN" dirty="0"/>
              <a:t>151</a:t>
            </a:r>
            <a:r>
              <a:rPr lang="zh-CN" altLang="en-US" dirty="0"/>
              <a:t>的</a:t>
            </a:r>
            <a:r>
              <a:rPr lang="en-US" altLang="zh-CN" dirty="0"/>
              <a:t>A</a:t>
            </a:r>
            <a:r>
              <a:rPr lang="zh-CN" altLang="en-US" dirty="0"/>
              <a:t>来通过节拍控制电路改变第二遍花型显示的频率。</a:t>
            </a:r>
            <a:r>
              <a:rPr lang="en-US" altLang="zh-CN" dirty="0"/>
              <a:t>161</a:t>
            </a:r>
            <a:r>
              <a:rPr lang="zh-CN" altLang="en-US" dirty="0"/>
              <a:t>的</a:t>
            </a:r>
            <a:r>
              <a:rPr lang="en-US" altLang="zh-CN" dirty="0"/>
              <a:t>CP</a:t>
            </a:r>
            <a:r>
              <a:rPr lang="zh-CN" altLang="en-US" dirty="0"/>
              <a:t>脉冲来自节拍控制电路中</a:t>
            </a:r>
            <a:r>
              <a:rPr lang="en-US" altLang="zh-CN" dirty="0"/>
              <a:t>151</a:t>
            </a:r>
            <a:r>
              <a:rPr lang="zh-CN" altLang="en-US" dirty="0"/>
              <a:t>的输出端</a:t>
            </a:r>
            <a:r>
              <a:rPr lang="en-US" altLang="zh-CN" dirty="0"/>
              <a:t>Y</a:t>
            </a:r>
            <a:r>
              <a:rPr lang="zh-CN" altLang="en-US" dirty="0"/>
              <a:t>。</a:t>
            </a:r>
          </a:p>
          <a:p>
            <a:endParaRPr lang="zh-CN" altLang="en-US" dirty="0"/>
          </a:p>
        </p:txBody>
      </p:sp>
      <p:pic>
        <p:nvPicPr>
          <p:cNvPr id="2" name="图片 1">
            <a:extLst>
              <a:ext uri="{FF2B5EF4-FFF2-40B4-BE49-F238E27FC236}">
                <a16:creationId xmlns:a16="http://schemas.microsoft.com/office/drawing/2014/main" id="{7A8101B6-3683-4D23-A8B1-645D3066CBD8}"/>
              </a:ext>
            </a:extLst>
          </p:cNvPr>
          <p:cNvPicPr>
            <a:picLocks noChangeAspect="1"/>
          </p:cNvPicPr>
          <p:nvPr/>
        </p:nvPicPr>
        <p:blipFill>
          <a:blip r:embed="rId2"/>
          <a:stretch>
            <a:fillRect/>
          </a:stretch>
        </p:blipFill>
        <p:spPr>
          <a:xfrm>
            <a:off x="2256631" y="2486025"/>
            <a:ext cx="7706851" cy="4117975"/>
          </a:xfrm>
          <a:prstGeom prst="rect">
            <a:avLst/>
          </a:prstGeom>
        </p:spPr>
      </p:pic>
    </p:spTree>
    <p:extLst>
      <p:ext uri="{BB962C8B-B14F-4D97-AF65-F5344CB8AC3E}">
        <p14:creationId xmlns:p14="http://schemas.microsoft.com/office/powerpoint/2010/main" val="14143731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E635413-375A-4FF6-BE1F-F032BE0742E1}"/>
              </a:ext>
            </a:extLst>
          </p:cNvPr>
          <p:cNvSpPr>
            <a:spLocks noGrp="1"/>
          </p:cNvSpPr>
          <p:nvPr>
            <p:ph idx="1"/>
          </p:nvPr>
        </p:nvSpPr>
        <p:spPr>
          <a:xfrm>
            <a:off x="104775" y="542925"/>
            <a:ext cx="3752850" cy="3209924"/>
          </a:xfrm>
        </p:spPr>
        <p:txBody>
          <a:bodyPr/>
          <a:lstStyle/>
          <a:p>
            <a:r>
              <a:rPr lang="zh-CN" altLang="en-US" dirty="0"/>
              <a:t>花型显示数码管：</a:t>
            </a:r>
            <a:endParaRPr lang="en-US" altLang="zh-CN" dirty="0"/>
          </a:p>
          <a:p>
            <a:pPr marL="0" indent="0">
              <a:buNone/>
            </a:pPr>
            <a:endParaRPr lang="zh-CN" altLang="en-US" dirty="0"/>
          </a:p>
        </p:txBody>
      </p:sp>
      <p:pic>
        <p:nvPicPr>
          <p:cNvPr id="2" name="图片 1">
            <a:extLst>
              <a:ext uri="{FF2B5EF4-FFF2-40B4-BE49-F238E27FC236}">
                <a16:creationId xmlns:a16="http://schemas.microsoft.com/office/drawing/2014/main" id="{19A7F4D7-CF5B-4ECA-9DC2-CA7361106D77}"/>
              </a:ext>
            </a:extLst>
          </p:cNvPr>
          <p:cNvPicPr>
            <a:picLocks noChangeAspect="1"/>
          </p:cNvPicPr>
          <p:nvPr/>
        </p:nvPicPr>
        <p:blipFill>
          <a:blip r:embed="rId2"/>
          <a:stretch>
            <a:fillRect/>
          </a:stretch>
        </p:blipFill>
        <p:spPr>
          <a:xfrm>
            <a:off x="6651689" y="1266826"/>
            <a:ext cx="5130735" cy="4762500"/>
          </a:xfrm>
          <a:prstGeom prst="rect">
            <a:avLst/>
          </a:prstGeom>
        </p:spPr>
      </p:pic>
      <p:pic>
        <p:nvPicPr>
          <p:cNvPr id="4" name="图片 3">
            <a:extLst>
              <a:ext uri="{FF2B5EF4-FFF2-40B4-BE49-F238E27FC236}">
                <a16:creationId xmlns:a16="http://schemas.microsoft.com/office/drawing/2014/main" id="{5E571D13-8D17-4858-ADF8-36B5C35B7C1B}"/>
              </a:ext>
            </a:extLst>
          </p:cNvPr>
          <p:cNvPicPr>
            <a:picLocks noChangeAspect="1"/>
          </p:cNvPicPr>
          <p:nvPr/>
        </p:nvPicPr>
        <p:blipFill>
          <a:blip r:embed="rId3"/>
          <a:stretch>
            <a:fillRect/>
          </a:stretch>
        </p:blipFill>
        <p:spPr>
          <a:xfrm>
            <a:off x="207041" y="1334607"/>
            <a:ext cx="5848350" cy="5304317"/>
          </a:xfrm>
          <a:prstGeom prst="rect">
            <a:avLst/>
          </a:prstGeom>
        </p:spPr>
      </p:pic>
    </p:spTree>
    <p:extLst>
      <p:ext uri="{BB962C8B-B14F-4D97-AF65-F5344CB8AC3E}">
        <p14:creationId xmlns:p14="http://schemas.microsoft.com/office/powerpoint/2010/main" val="14600227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3A9BCE76-20B0-4F24-8089-255E47F29BC2}"/>
              </a:ext>
            </a:extLst>
          </p:cNvPr>
          <p:cNvSpPr>
            <a:spLocks noGrp="1"/>
          </p:cNvSpPr>
          <p:nvPr>
            <p:ph idx="1"/>
          </p:nvPr>
        </p:nvSpPr>
        <p:spPr>
          <a:xfrm>
            <a:off x="714375" y="244475"/>
            <a:ext cx="10515600" cy="1422400"/>
          </a:xfrm>
        </p:spPr>
        <p:txBody>
          <a:bodyPr/>
          <a:lstStyle/>
          <a:p>
            <a:r>
              <a:rPr lang="zh-CN" altLang="en-US" dirty="0"/>
              <a:t>节拍显示数码管</a:t>
            </a:r>
            <a:endParaRPr lang="en-US" altLang="zh-CN" dirty="0"/>
          </a:p>
          <a:p>
            <a:r>
              <a:rPr lang="zh-CN" altLang="en-US" dirty="0"/>
              <a:t>与前面的对应，接的是</a:t>
            </a:r>
            <a:r>
              <a:rPr lang="en-US" altLang="zh-CN" dirty="0"/>
              <a:t>161</a:t>
            </a:r>
            <a:r>
              <a:rPr lang="zh-CN" altLang="en-US" dirty="0"/>
              <a:t>高位片</a:t>
            </a:r>
            <a:r>
              <a:rPr lang="en-US" altLang="zh-CN" dirty="0" err="1"/>
              <a:t>Qb</a:t>
            </a:r>
            <a:r>
              <a:rPr lang="zh-CN" altLang="en-US" dirty="0"/>
              <a:t>输出的信号，</a:t>
            </a:r>
            <a:r>
              <a:rPr lang="en-US" altLang="zh-CN" dirty="0"/>
              <a:t>0</a:t>
            </a:r>
            <a:r>
              <a:rPr lang="zh-CN" altLang="en-US" dirty="0"/>
              <a:t>代表</a:t>
            </a:r>
            <a:r>
              <a:rPr lang="en-US" altLang="zh-CN" dirty="0"/>
              <a:t>1s</a:t>
            </a:r>
            <a:r>
              <a:rPr lang="zh-CN" altLang="en-US" dirty="0"/>
              <a:t>快节拍；</a:t>
            </a:r>
            <a:r>
              <a:rPr lang="en-US" altLang="zh-CN" dirty="0"/>
              <a:t>1</a:t>
            </a:r>
            <a:r>
              <a:rPr lang="zh-CN" altLang="en-US" dirty="0"/>
              <a:t>代表</a:t>
            </a:r>
            <a:r>
              <a:rPr lang="en-US" altLang="zh-CN" dirty="0"/>
              <a:t>2s</a:t>
            </a:r>
            <a:r>
              <a:rPr lang="zh-CN" altLang="en-US" dirty="0"/>
              <a:t>慢节拍</a:t>
            </a:r>
          </a:p>
        </p:txBody>
      </p:sp>
      <p:pic>
        <p:nvPicPr>
          <p:cNvPr id="4" name="图片 3">
            <a:extLst>
              <a:ext uri="{FF2B5EF4-FFF2-40B4-BE49-F238E27FC236}">
                <a16:creationId xmlns:a16="http://schemas.microsoft.com/office/drawing/2014/main" id="{D2F5A0F4-C5A3-4AC2-A892-ED912AA0530C}"/>
              </a:ext>
            </a:extLst>
          </p:cNvPr>
          <p:cNvPicPr>
            <a:picLocks noChangeAspect="1"/>
          </p:cNvPicPr>
          <p:nvPr/>
        </p:nvPicPr>
        <p:blipFill>
          <a:blip r:embed="rId2"/>
          <a:stretch>
            <a:fillRect/>
          </a:stretch>
        </p:blipFill>
        <p:spPr>
          <a:xfrm>
            <a:off x="2228850" y="1800225"/>
            <a:ext cx="7105650" cy="4994854"/>
          </a:xfrm>
          <a:prstGeom prst="rect">
            <a:avLst/>
          </a:prstGeom>
        </p:spPr>
      </p:pic>
    </p:spTree>
    <p:extLst>
      <p:ext uri="{BB962C8B-B14F-4D97-AF65-F5344CB8AC3E}">
        <p14:creationId xmlns:p14="http://schemas.microsoft.com/office/powerpoint/2010/main" val="31345456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3619E74-68FA-499C-87AA-C2CDFB8F8024}"/>
              </a:ext>
            </a:extLst>
          </p:cNvPr>
          <p:cNvSpPr>
            <a:spLocks noGrp="1"/>
          </p:cNvSpPr>
          <p:nvPr>
            <p:ph idx="1"/>
          </p:nvPr>
        </p:nvSpPr>
        <p:spPr>
          <a:xfrm>
            <a:off x="561975" y="504824"/>
            <a:ext cx="10515600" cy="628651"/>
          </a:xfrm>
        </p:spPr>
        <p:txBody>
          <a:bodyPr/>
          <a:lstStyle/>
          <a:p>
            <a:r>
              <a:rPr lang="zh-CN" altLang="en-US" dirty="0"/>
              <a:t>完整电路</a:t>
            </a:r>
          </a:p>
        </p:txBody>
      </p:sp>
      <p:pic>
        <p:nvPicPr>
          <p:cNvPr id="4" name="图片 3">
            <a:extLst>
              <a:ext uri="{FF2B5EF4-FFF2-40B4-BE49-F238E27FC236}">
                <a16:creationId xmlns:a16="http://schemas.microsoft.com/office/drawing/2014/main" id="{9E1D5B3F-C7C7-4D69-B7BB-BEC392382708}"/>
              </a:ext>
            </a:extLst>
          </p:cNvPr>
          <p:cNvPicPr>
            <a:picLocks noChangeAspect="1"/>
          </p:cNvPicPr>
          <p:nvPr/>
        </p:nvPicPr>
        <p:blipFill>
          <a:blip r:embed="rId2"/>
          <a:stretch>
            <a:fillRect/>
          </a:stretch>
        </p:blipFill>
        <p:spPr>
          <a:xfrm>
            <a:off x="2552700" y="206314"/>
            <a:ext cx="9077325" cy="6844492"/>
          </a:xfrm>
          <a:prstGeom prst="rect">
            <a:avLst/>
          </a:prstGeom>
        </p:spPr>
      </p:pic>
    </p:spTree>
    <p:extLst>
      <p:ext uri="{BB962C8B-B14F-4D97-AF65-F5344CB8AC3E}">
        <p14:creationId xmlns:p14="http://schemas.microsoft.com/office/powerpoint/2010/main" val="3686335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CC45E8-393A-47A6-A583-1EF019892359}"/>
              </a:ext>
            </a:extLst>
          </p:cNvPr>
          <p:cNvSpPr>
            <a:spLocks noGrp="1"/>
          </p:cNvSpPr>
          <p:nvPr>
            <p:ph type="title"/>
          </p:nvPr>
        </p:nvSpPr>
        <p:spPr/>
        <p:txBody>
          <a:bodyPr/>
          <a:lstStyle/>
          <a:p>
            <a:pPr algn="ctr"/>
            <a:r>
              <a:rPr lang="zh-CN" altLang="en-US" b="1" dirty="0"/>
              <a:t>遇到的问题</a:t>
            </a:r>
          </a:p>
        </p:txBody>
      </p:sp>
      <p:pic>
        <p:nvPicPr>
          <p:cNvPr id="4" name="图片 3">
            <a:extLst>
              <a:ext uri="{FF2B5EF4-FFF2-40B4-BE49-F238E27FC236}">
                <a16:creationId xmlns:a16="http://schemas.microsoft.com/office/drawing/2014/main" id="{85FF027C-E712-4029-A4E1-51F9B500F60A}"/>
              </a:ext>
            </a:extLst>
          </p:cNvPr>
          <p:cNvPicPr>
            <a:picLocks noChangeAspect="1"/>
          </p:cNvPicPr>
          <p:nvPr/>
        </p:nvPicPr>
        <p:blipFill>
          <a:blip r:embed="rId2"/>
          <a:stretch>
            <a:fillRect/>
          </a:stretch>
        </p:blipFill>
        <p:spPr>
          <a:xfrm>
            <a:off x="690562" y="1500187"/>
            <a:ext cx="4257675" cy="5153025"/>
          </a:xfrm>
          <a:prstGeom prst="rect">
            <a:avLst/>
          </a:prstGeom>
        </p:spPr>
      </p:pic>
      <p:pic>
        <p:nvPicPr>
          <p:cNvPr id="6" name="图片 5">
            <a:extLst>
              <a:ext uri="{FF2B5EF4-FFF2-40B4-BE49-F238E27FC236}">
                <a16:creationId xmlns:a16="http://schemas.microsoft.com/office/drawing/2014/main" id="{4963752C-D554-49F0-806F-DBF02B477BB9}"/>
              </a:ext>
            </a:extLst>
          </p:cNvPr>
          <p:cNvPicPr>
            <a:picLocks noChangeAspect="1"/>
          </p:cNvPicPr>
          <p:nvPr/>
        </p:nvPicPr>
        <p:blipFill>
          <a:blip r:embed="rId3"/>
          <a:stretch>
            <a:fillRect/>
          </a:stretch>
        </p:blipFill>
        <p:spPr>
          <a:xfrm>
            <a:off x="5343525" y="1790699"/>
            <a:ext cx="6457950" cy="4572000"/>
          </a:xfrm>
          <a:prstGeom prst="rect">
            <a:avLst/>
          </a:prstGeom>
        </p:spPr>
      </p:pic>
    </p:spTree>
    <p:extLst>
      <p:ext uri="{BB962C8B-B14F-4D97-AF65-F5344CB8AC3E}">
        <p14:creationId xmlns:p14="http://schemas.microsoft.com/office/powerpoint/2010/main" val="24919682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D1BFEEF4-A2B1-42D9-A697-FD74F19217C9}"/>
              </a:ext>
            </a:extLst>
          </p:cNvPr>
          <p:cNvSpPr>
            <a:spLocks noGrp="1"/>
          </p:cNvSpPr>
          <p:nvPr>
            <p:ph idx="1"/>
          </p:nvPr>
        </p:nvSpPr>
        <p:spPr>
          <a:xfrm>
            <a:off x="838200" y="1511300"/>
            <a:ext cx="10515600" cy="4351338"/>
          </a:xfrm>
        </p:spPr>
        <p:txBody>
          <a:bodyPr>
            <a:normAutofit/>
          </a:bodyPr>
          <a:lstStyle/>
          <a:p>
            <a:pPr algn="ctr"/>
            <a:endParaRPr lang="en-US" altLang="zh-CN" sz="6000" dirty="0"/>
          </a:p>
          <a:p>
            <a:pPr algn="ctr"/>
            <a:endParaRPr lang="en-US" altLang="zh-CN" sz="6000" dirty="0"/>
          </a:p>
          <a:p>
            <a:pPr algn="ctr"/>
            <a:r>
              <a:rPr lang="zh-CN" altLang="en-US" sz="6000" dirty="0"/>
              <a:t>谢谢老师</a:t>
            </a:r>
          </a:p>
        </p:txBody>
      </p:sp>
    </p:spTree>
    <p:extLst>
      <p:ext uri="{BB962C8B-B14F-4D97-AF65-F5344CB8AC3E}">
        <p14:creationId xmlns:p14="http://schemas.microsoft.com/office/powerpoint/2010/main" val="41206918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38476D8-444A-4FB9-B293-B2DF77ADC696}"/>
              </a:ext>
            </a:extLst>
          </p:cNvPr>
          <p:cNvSpPr>
            <a:spLocks noGrp="1"/>
          </p:cNvSpPr>
          <p:nvPr>
            <p:ph type="title"/>
          </p:nvPr>
        </p:nvSpPr>
        <p:spPr/>
        <p:txBody>
          <a:bodyPr/>
          <a:lstStyle/>
          <a:p>
            <a:pPr algn="ctr"/>
            <a:r>
              <a:rPr lang="zh-CN" altLang="en-US" b="1" dirty="0">
                <a:effectLst/>
              </a:rPr>
              <a:t>总体设计方案</a:t>
            </a:r>
            <a:endParaRPr lang="zh-CN" altLang="en-US" b="1" dirty="0"/>
          </a:p>
        </p:txBody>
      </p:sp>
      <p:sp>
        <p:nvSpPr>
          <p:cNvPr id="3" name="内容占位符 2">
            <a:extLst>
              <a:ext uri="{FF2B5EF4-FFF2-40B4-BE49-F238E27FC236}">
                <a16:creationId xmlns:a16="http://schemas.microsoft.com/office/drawing/2014/main" id="{735EC78D-2106-4679-B642-3E7FCA7CC7B7}"/>
              </a:ext>
            </a:extLst>
          </p:cNvPr>
          <p:cNvSpPr>
            <a:spLocks noGrp="1"/>
          </p:cNvSpPr>
          <p:nvPr>
            <p:ph idx="1"/>
          </p:nvPr>
        </p:nvSpPr>
        <p:spPr>
          <a:xfrm>
            <a:off x="838200" y="1825625"/>
            <a:ext cx="10515600" cy="3108325"/>
          </a:xfrm>
        </p:spPr>
        <p:txBody>
          <a:bodyPr/>
          <a:lstStyle/>
          <a:p>
            <a:r>
              <a:rPr lang="zh-CN" altLang="en-US" dirty="0">
                <a:effectLst/>
              </a:rPr>
              <a:t>时钟脉冲用</a:t>
            </a:r>
            <a:r>
              <a:rPr lang="en-US" altLang="zh-CN" dirty="0">
                <a:effectLst/>
              </a:rPr>
              <a:t>555</a:t>
            </a:r>
            <a:r>
              <a:rPr lang="zh-CN" altLang="en-US" dirty="0">
                <a:effectLst/>
              </a:rPr>
              <a:t>振荡器来实现，产生周期为</a:t>
            </a:r>
            <a:r>
              <a:rPr lang="en-US" altLang="zh-CN" dirty="0">
                <a:effectLst/>
              </a:rPr>
              <a:t>1s</a:t>
            </a:r>
            <a:r>
              <a:rPr lang="zh-CN" altLang="en-US" dirty="0">
                <a:effectLst/>
              </a:rPr>
              <a:t>的时钟脉冲，经过一片</a:t>
            </a:r>
            <a:r>
              <a:rPr lang="en-US" altLang="zh-CN" dirty="0">
                <a:effectLst/>
              </a:rPr>
              <a:t>74LS74</a:t>
            </a:r>
            <a:r>
              <a:rPr lang="zh-CN" altLang="en-US" dirty="0">
                <a:effectLst/>
              </a:rPr>
              <a:t>进行分频，产生周期为</a:t>
            </a:r>
            <a:r>
              <a:rPr lang="en-US" altLang="zh-CN" dirty="0">
                <a:effectLst/>
              </a:rPr>
              <a:t>2s</a:t>
            </a:r>
            <a:r>
              <a:rPr lang="zh-CN" altLang="en-US" dirty="0">
                <a:effectLst/>
              </a:rPr>
              <a:t>的时钟脉冲然后用</a:t>
            </a:r>
            <a:r>
              <a:rPr lang="en-US" altLang="zh-CN" dirty="0">
                <a:effectLst/>
              </a:rPr>
              <a:t>74LS151 8</a:t>
            </a:r>
            <a:r>
              <a:rPr lang="zh-CN" altLang="en-US" dirty="0">
                <a:effectLst/>
              </a:rPr>
              <a:t>选</a:t>
            </a:r>
            <a:r>
              <a:rPr lang="en-US" altLang="zh-CN" dirty="0">
                <a:effectLst/>
              </a:rPr>
              <a:t>1</a:t>
            </a:r>
            <a:r>
              <a:rPr lang="zh-CN" altLang="en-US" dirty="0">
                <a:effectLst/>
              </a:rPr>
              <a:t>数据选择器进行快慢输出的选择。信号经过分频之后经过控制电路两片</a:t>
            </a:r>
            <a:r>
              <a:rPr lang="en-US" altLang="zh-CN" dirty="0">
                <a:effectLst/>
              </a:rPr>
              <a:t>74LS161</a:t>
            </a:r>
            <a:r>
              <a:rPr lang="zh-CN" altLang="en-US" dirty="0">
                <a:effectLst/>
              </a:rPr>
              <a:t>级联来实现花型的变化，然后输出到移位寄存器</a:t>
            </a:r>
            <a:r>
              <a:rPr lang="en-US" altLang="zh-CN" dirty="0">
                <a:effectLst/>
              </a:rPr>
              <a:t>74LS194</a:t>
            </a:r>
            <a:r>
              <a:rPr lang="zh-CN" altLang="en-US" dirty="0">
                <a:effectLst/>
              </a:rPr>
              <a:t>的位移端。</a:t>
            </a:r>
          </a:p>
          <a:p>
            <a:r>
              <a:rPr lang="zh-CN" altLang="en-US" dirty="0">
                <a:effectLst/>
              </a:rPr>
              <a:t>彩灯的亮灭由高低电平来控制，花型的产生可以依靠某种节拍按一定变化规律来改变彩灯的输入电平值，从而控制彩灯的亮灭。</a:t>
            </a:r>
            <a:endParaRPr lang="en-US" altLang="zh-CN" dirty="0">
              <a:effectLst/>
            </a:endParaRPr>
          </a:p>
          <a:p>
            <a:endParaRPr lang="zh-CN" altLang="en-US" dirty="0">
              <a:effectLst/>
            </a:endParaRPr>
          </a:p>
          <a:p>
            <a:pPr marL="0" indent="0">
              <a:buNone/>
            </a:pPr>
            <a:endParaRPr lang="zh-CN" altLang="en-US" dirty="0"/>
          </a:p>
        </p:txBody>
      </p:sp>
      <p:pic>
        <p:nvPicPr>
          <p:cNvPr id="1026" name="Picture 2">
            <a:extLst>
              <a:ext uri="{FF2B5EF4-FFF2-40B4-BE49-F238E27FC236}">
                <a16:creationId xmlns:a16="http://schemas.microsoft.com/office/drawing/2014/main" id="{C3A1B1BC-D41D-4067-BE2A-E9451E3AE2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2525" y="4933950"/>
            <a:ext cx="9725025" cy="990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65944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C868CFA-07D9-4293-9277-37B621748238}"/>
              </a:ext>
            </a:extLst>
          </p:cNvPr>
          <p:cNvSpPr>
            <a:spLocks noGrp="1"/>
          </p:cNvSpPr>
          <p:nvPr>
            <p:ph idx="1"/>
          </p:nvPr>
        </p:nvSpPr>
        <p:spPr>
          <a:xfrm>
            <a:off x="552450" y="139700"/>
            <a:ext cx="10515600" cy="2955925"/>
          </a:xfrm>
        </p:spPr>
        <p:txBody>
          <a:bodyPr/>
          <a:lstStyle/>
          <a:p>
            <a:r>
              <a:rPr lang="zh-CN" altLang="en-US" dirty="0">
                <a:effectLst/>
              </a:rPr>
              <a:t>实现节拍控制需要分频，将</a:t>
            </a:r>
            <a:r>
              <a:rPr lang="en-US" altLang="zh-CN" dirty="0">
                <a:effectLst/>
              </a:rPr>
              <a:t>1s</a:t>
            </a:r>
            <a:r>
              <a:rPr lang="zh-CN" altLang="en-US" dirty="0">
                <a:effectLst/>
              </a:rPr>
              <a:t>脉冲变为</a:t>
            </a:r>
            <a:r>
              <a:rPr lang="en-US" altLang="zh-CN" dirty="0">
                <a:effectLst/>
              </a:rPr>
              <a:t>2s</a:t>
            </a:r>
            <a:r>
              <a:rPr lang="zh-CN" altLang="en-US" dirty="0">
                <a:effectLst/>
              </a:rPr>
              <a:t>，就能得到两种节拍，分频就需要用到</a:t>
            </a:r>
            <a:r>
              <a:rPr lang="en-US" altLang="zh-CN" dirty="0">
                <a:effectLst/>
              </a:rPr>
              <a:t>74ls74</a:t>
            </a:r>
            <a:r>
              <a:rPr lang="zh-CN" altLang="en-US" dirty="0">
                <a:effectLst/>
              </a:rPr>
              <a:t>。</a:t>
            </a:r>
          </a:p>
          <a:p>
            <a:pPr marL="0" indent="0">
              <a:buNone/>
            </a:pPr>
            <a:endParaRPr lang="zh-CN" altLang="en-US" dirty="0"/>
          </a:p>
        </p:txBody>
      </p:sp>
      <p:sp>
        <p:nvSpPr>
          <p:cNvPr id="4" name="文本框 3">
            <a:extLst>
              <a:ext uri="{FF2B5EF4-FFF2-40B4-BE49-F238E27FC236}">
                <a16:creationId xmlns:a16="http://schemas.microsoft.com/office/drawing/2014/main" id="{D275C590-FA44-45E1-BB47-98B39878159B}"/>
              </a:ext>
            </a:extLst>
          </p:cNvPr>
          <p:cNvSpPr txBox="1"/>
          <p:nvPr/>
        </p:nvSpPr>
        <p:spPr>
          <a:xfrm>
            <a:off x="676276" y="1133475"/>
            <a:ext cx="5419724" cy="2215991"/>
          </a:xfrm>
          <a:prstGeom prst="rect">
            <a:avLst/>
          </a:prstGeom>
          <a:noFill/>
        </p:spPr>
        <p:txBody>
          <a:bodyPr wrap="square" rtlCol="0">
            <a:spAutoFit/>
          </a:bodyPr>
          <a:lstStyle/>
          <a:p>
            <a:r>
              <a:rPr lang="zh-CN" altLang="en-US" sz="2000" dirty="0">
                <a:effectLst/>
              </a:rPr>
              <a:t>根据数电知识：</a:t>
            </a:r>
            <a:r>
              <a:rPr lang="en-US" altLang="zh-CN" sz="2000" dirty="0">
                <a:effectLst/>
              </a:rPr>
              <a:t>74LS74</a:t>
            </a:r>
            <a:r>
              <a:rPr lang="zh-CN" altLang="en-US" sz="2000" dirty="0">
                <a:effectLst/>
              </a:rPr>
              <a:t>是个双</a:t>
            </a:r>
            <a:r>
              <a:rPr lang="en-US" altLang="zh-CN" sz="2000" dirty="0">
                <a:effectLst/>
              </a:rPr>
              <a:t>D</a:t>
            </a:r>
            <a:r>
              <a:rPr lang="zh-CN" altLang="en-US" sz="2000" dirty="0">
                <a:effectLst/>
              </a:rPr>
              <a:t>触发器，把其中的一个</a:t>
            </a:r>
            <a:r>
              <a:rPr lang="en-US" altLang="zh-CN" sz="2000" dirty="0">
                <a:effectLst/>
              </a:rPr>
              <a:t>D</a:t>
            </a:r>
            <a:r>
              <a:rPr lang="zh-CN" altLang="en-US" sz="2000" dirty="0">
                <a:effectLst/>
              </a:rPr>
              <a:t>触发器的</a:t>
            </a:r>
            <a:r>
              <a:rPr lang="en-US" altLang="zh-CN" sz="2000" dirty="0">
                <a:effectLst/>
              </a:rPr>
              <a:t>Q</a:t>
            </a:r>
            <a:r>
              <a:rPr lang="zh-CN" altLang="en-US" sz="2000" dirty="0">
                <a:effectLst/>
              </a:rPr>
              <a:t>非输出端接到</a:t>
            </a:r>
            <a:r>
              <a:rPr lang="en-US" altLang="zh-CN" sz="2000" dirty="0">
                <a:effectLst/>
              </a:rPr>
              <a:t>D</a:t>
            </a:r>
            <a:r>
              <a:rPr lang="zh-CN" altLang="en-US" sz="2000" dirty="0">
                <a:effectLst/>
              </a:rPr>
              <a:t>输入端，时钟信号输入端</a:t>
            </a:r>
            <a:r>
              <a:rPr lang="en-US" altLang="zh-CN" sz="2000" dirty="0">
                <a:effectLst/>
              </a:rPr>
              <a:t>CLOCK</a:t>
            </a:r>
            <a:r>
              <a:rPr lang="zh-CN" altLang="en-US" sz="2000" dirty="0">
                <a:effectLst/>
              </a:rPr>
              <a:t>接时钟输入信号。这样每来一次</a:t>
            </a:r>
            <a:r>
              <a:rPr lang="en-US" altLang="zh-CN" sz="2000" dirty="0">
                <a:effectLst/>
              </a:rPr>
              <a:t>CLOCK</a:t>
            </a:r>
            <a:r>
              <a:rPr lang="zh-CN" altLang="en-US" sz="2000" dirty="0">
                <a:effectLst/>
              </a:rPr>
              <a:t>脉冲，</a:t>
            </a:r>
            <a:r>
              <a:rPr lang="en-US" altLang="zh-CN" sz="2000" dirty="0">
                <a:effectLst/>
              </a:rPr>
              <a:t>D</a:t>
            </a:r>
            <a:r>
              <a:rPr lang="zh-CN" altLang="en-US" sz="2000" dirty="0">
                <a:effectLst/>
              </a:rPr>
              <a:t>触发器的状态就会翻转一次，每两次</a:t>
            </a:r>
            <a:r>
              <a:rPr lang="en-US" altLang="zh-CN" sz="2000" dirty="0">
                <a:effectLst/>
              </a:rPr>
              <a:t>CLOCK</a:t>
            </a:r>
            <a:r>
              <a:rPr lang="zh-CN" altLang="en-US" sz="2000" dirty="0">
                <a:effectLst/>
              </a:rPr>
              <a:t>脉冲就会使</a:t>
            </a:r>
            <a:r>
              <a:rPr lang="en-US" altLang="zh-CN" sz="2000" dirty="0">
                <a:effectLst/>
              </a:rPr>
              <a:t>D</a:t>
            </a:r>
            <a:r>
              <a:rPr lang="zh-CN" altLang="en-US" sz="2000" dirty="0">
                <a:effectLst/>
              </a:rPr>
              <a:t>触发器输出一个完整的正方波，这就实现了二分频。</a:t>
            </a:r>
          </a:p>
          <a:p>
            <a:endParaRPr lang="zh-CN" altLang="en-US" dirty="0"/>
          </a:p>
        </p:txBody>
      </p:sp>
      <p:pic>
        <p:nvPicPr>
          <p:cNvPr id="5" name="图片 4">
            <a:extLst>
              <a:ext uri="{FF2B5EF4-FFF2-40B4-BE49-F238E27FC236}">
                <a16:creationId xmlns:a16="http://schemas.microsoft.com/office/drawing/2014/main" id="{0A5905CF-8458-4FA4-8381-6AB32C101518}"/>
              </a:ext>
            </a:extLst>
          </p:cNvPr>
          <p:cNvPicPr>
            <a:picLocks noChangeAspect="1"/>
          </p:cNvPicPr>
          <p:nvPr/>
        </p:nvPicPr>
        <p:blipFill>
          <a:blip r:embed="rId2"/>
          <a:stretch>
            <a:fillRect/>
          </a:stretch>
        </p:blipFill>
        <p:spPr>
          <a:xfrm>
            <a:off x="6495316" y="942975"/>
            <a:ext cx="5382360" cy="5181600"/>
          </a:xfrm>
          <a:prstGeom prst="rect">
            <a:avLst/>
          </a:prstGeom>
        </p:spPr>
      </p:pic>
    </p:spTree>
    <p:extLst>
      <p:ext uri="{BB962C8B-B14F-4D97-AF65-F5344CB8AC3E}">
        <p14:creationId xmlns:p14="http://schemas.microsoft.com/office/powerpoint/2010/main" val="266373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C868CFA-07D9-4293-9277-37B621748238}"/>
              </a:ext>
            </a:extLst>
          </p:cNvPr>
          <p:cNvSpPr>
            <a:spLocks noGrp="1"/>
          </p:cNvSpPr>
          <p:nvPr>
            <p:ph idx="1"/>
          </p:nvPr>
        </p:nvSpPr>
        <p:spPr>
          <a:xfrm>
            <a:off x="523875" y="254000"/>
            <a:ext cx="10515600" cy="1841500"/>
          </a:xfrm>
        </p:spPr>
        <p:txBody>
          <a:bodyPr/>
          <a:lstStyle/>
          <a:p>
            <a:r>
              <a:rPr lang="zh-CN" altLang="en-US" dirty="0">
                <a:effectLst/>
              </a:rPr>
              <a:t>然后将</a:t>
            </a:r>
            <a:r>
              <a:rPr lang="en-US" altLang="zh-CN" dirty="0">
                <a:effectLst/>
              </a:rPr>
              <a:t>2s</a:t>
            </a:r>
            <a:r>
              <a:rPr lang="zh-CN" altLang="en-US" dirty="0">
                <a:effectLst/>
              </a:rPr>
              <a:t>脉冲和</a:t>
            </a:r>
            <a:r>
              <a:rPr lang="en-US" altLang="zh-CN" dirty="0">
                <a:effectLst/>
              </a:rPr>
              <a:t>1s</a:t>
            </a:r>
            <a:r>
              <a:rPr lang="zh-CN" altLang="en-US" dirty="0">
                <a:effectLst/>
              </a:rPr>
              <a:t>脉冲都输入到</a:t>
            </a:r>
            <a:r>
              <a:rPr lang="en-US" altLang="zh-CN" dirty="0">
                <a:effectLst/>
              </a:rPr>
              <a:t>151</a:t>
            </a:r>
            <a:r>
              <a:rPr lang="zh-CN" altLang="en-US" dirty="0">
                <a:effectLst/>
              </a:rPr>
              <a:t>的</a:t>
            </a:r>
            <a:r>
              <a:rPr lang="en-US" altLang="zh-CN" dirty="0">
                <a:effectLst/>
              </a:rPr>
              <a:t>D0,D1</a:t>
            </a:r>
            <a:r>
              <a:rPr lang="zh-CN" altLang="en-US" dirty="0">
                <a:effectLst/>
              </a:rPr>
              <a:t>端口，</a:t>
            </a:r>
            <a:r>
              <a:rPr lang="en-US" altLang="zh-CN" dirty="0">
                <a:effectLst/>
              </a:rPr>
              <a:t>Y</a:t>
            </a:r>
            <a:r>
              <a:rPr lang="zh-CN" altLang="en-US" dirty="0">
                <a:effectLst/>
              </a:rPr>
              <a:t>是输出端，快慢切换由地址端</a:t>
            </a:r>
            <a:r>
              <a:rPr lang="en-US" altLang="zh-CN" dirty="0">
                <a:effectLst/>
              </a:rPr>
              <a:t>A</a:t>
            </a:r>
            <a:r>
              <a:rPr lang="zh-CN" altLang="en-US" dirty="0">
                <a:effectLst/>
              </a:rPr>
              <a:t>控制，当高位</a:t>
            </a:r>
            <a:r>
              <a:rPr lang="en-US" altLang="zh-CN" dirty="0">
                <a:effectLst/>
              </a:rPr>
              <a:t>74LS161</a:t>
            </a:r>
            <a:r>
              <a:rPr lang="zh-CN" altLang="en-US" dirty="0">
                <a:effectLst/>
              </a:rPr>
              <a:t>的输出取反为</a:t>
            </a:r>
            <a:r>
              <a:rPr lang="en-US" altLang="zh-CN" dirty="0">
                <a:effectLst/>
              </a:rPr>
              <a:t>0</a:t>
            </a:r>
            <a:r>
              <a:rPr lang="zh-CN" altLang="en-US" dirty="0">
                <a:effectLst/>
              </a:rPr>
              <a:t>时为</a:t>
            </a:r>
            <a:r>
              <a:rPr lang="en-US" altLang="zh-CN" dirty="0">
                <a:effectLst/>
              </a:rPr>
              <a:t>00</a:t>
            </a:r>
            <a:r>
              <a:rPr lang="zh-CN" altLang="en-US" dirty="0">
                <a:effectLst/>
              </a:rPr>
              <a:t>，选择</a:t>
            </a:r>
            <a:r>
              <a:rPr lang="en-US" altLang="zh-CN" dirty="0">
                <a:effectLst/>
              </a:rPr>
              <a:t>D0</a:t>
            </a:r>
            <a:r>
              <a:rPr lang="zh-CN" altLang="en-US" dirty="0">
                <a:effectLst/>
              </a:rPr>
              <a:t>输出，是分频后</a:t>
            </a:r>
            <a:r>
              <a:rPr lang="en-US" altLang="zh-CN" dirty="0">
                <a:effectLst/>
              </a:rPr>
              <a:t>2s</a:t>
            </a:r>
            <a:r>
              <a:rPr lang="zh-CN" altLang="en-US" dirty="0">
                <a:effectLst/>
              </a:rPr>
              <a:t>的脉冲，花型对应为慢节拍；反之为</a:t>
            </a:r>
            <a:r>
              <a:rPr lang="en-US" altLang="zh-CN" dirty="0">
                <a:effectLst/>
              </a:rPr>
              <a:t>01</a:t>
            </a:r>
            <a:r>
              <a:rPr lang="zh-CN" altLang="en-US" dirty="0">
                <a:effectLst/>
              </a:rPr>
              <a:t>，选择</a:t>
            </a:r>
            <a:r>
              <a:rPr lang="en-US" altLang="zh-CN" dirty="0">
                <a:effectLst/>
              </a:rPr>
              <a:t>D1</a:t>
            </a:r>
            <a:r>
              <a:rPr lang="zh-CN" altLang="en-US" dirty="0">
                <a:effectLst/>
              </a:rPr>
              <a:t>输出，为快节拍。</a:t>
            </a:r>
          </a:p>
          <a:p>
            <a:endParaRPr lang="zh-CN" altLang="en-US" dirty="0"/>
          </a:p>
        </p:txBody>
      </p:sp>
      <p:pic>
        <p:nvPicPr>
          <p:cNvPr id="2" name="图片 1">
            <a:extLst>
              <a:ext uri="{FF2B5EF4-FFF2-40B4-BE49-F238E27FC236}">
                <a16:creationId xmlns:a16="http://schemas.microsoft.com/office/drawing/2014/main" id="{779196B2-3FAA-4617-8249-7A3EBCAA4628}"/>
              </a:ext>
            </a:extLst>
          </p:cNvPr>
          <p:cNvPicPr>
            <a:picLocks noChangeAspect="1"/>
          </p:cNvPicPr>
          <p:nvPr/>
        </p:nvPicPr>
        <p:blipFill>
          <a:blip r:embed="rId2"/>
          <a:stretch>
            <a:fillRect/>
          </a:stretch>
        </p:blipFill>
        <p:spPr>
          <a:xfrm>
            <a:off x="3133725" y="2178840"/>
            <a:ext cx="6686620" cy="4293397"/>
          </a:xfrm>
          <a:prstGeom prst="rect">
            <a:avLst/>
          </a:prstGeom>
        </p:spPr>
      </p:pic>
    </p:spTree>
    <p:extLst>
      <p:ext uri="{BB962C8B-B14F-4D97-AF65-F5344CB8AC3E}">
        <p14:creationId xmlns:p14="http://schemas.microsoft.com/office/powerpoint/2010/main" val="32659474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C868CFA-07D9-4293-9277-37B621748238}"/>
              </a:ext>
            </a:extLst>
          </p:cNvPr>
          <p:cNvSpPr>
            <a:spLocks noGrp="1"/>
          </p:cNvSpPr>
          <p:nvPr>
            <p:ph idx="1"/>
          </p:nvPr>
        </p:nvSpPr>
        <p:spPr>
          <a:xfrm>
            <a:off x="523875" y="254000"/>
            <a:ext cx="10515600" cy="6499225"/>
          </a:xfrm>
        </p:spPr>
        <p:txBody>
          <a:bodyPr>
            <a:normAutofit lnSpcReduction="10000"/>
          </a:bodyPr>
          <a:lstStyle/>
          <a:p>
            <a:endParaRPr lang="en-US" altLang="zh-CN" dirty="0">
              <a:effectLst/>
            </a:endParaRPr>
          </a:p>
          <a:p>
            <a:r>
              <a:rPr lang="zh-CN" altLang="en-US" dirty="0"/>
              <a:t>彩灯电路的设计先从基础的</a:t>
            </a:r>
            <a:r>
              <a:rPr lang="en-US" altLang="zh-CN" dirty="0"/>
              <a:t>74LS194</a:t>
            </a:r>
            <a:r>
              <a:rPr lang="zh-CN" altLang="en-US" dirty="0"/>
              <a:t>芯片开始，实现左移、右移、常亮、长灭的设计要求。使用</a:t>
            </a:r>
            <a:r>
              <a:rPr lang="en-US" altLang="zh-CN" dirty="0"/>
              <a:t>74LS161</a:t>
            </a:r>
            <a:r>
              <a:rPr lang="zh-CN" altLang="en-US" dirty="0"/>
              <a:t>芯片和逻辑门电路组合使用，用来控制</a:t>
            </a:r>
            <a:r>
              <a:rPr lang="en-US" altLang="zh-CN" dirty="0"/>
              <a:t>74LS194</a:t>
            </a:r>
            <a:r>
              <a:rPr lang="zh-CN" altLang="en-US" dirty="0"/>
              <a:t>的工作状态。</a:t>
            </a:r>
            <a:endParaRPr lang="en-US" altLang="zh-CN" dirty="0"/>
          </a:p>
          <a:p>
            <a:r>
              <a:rPr lang="zh-CN" altLang="en-US" dirty="0"/>
              <a:t>彩灯的亮灭由高低电平来控制，花型的产生可以依靠某种节拍按一定变化规律来改变彩灯的输入电平值，从而控制彩灯的亮灭。</a:t>
            </a:r>
            <a:endParaRPr lang="en-US" altLang="zh-CN" dirty="0"/>
          </a:p>
          <a:p>
            <a:r>
              <a:rPr lang="zh-CN" altLang="en-US" dirty="0">
                <a:effectLst/>
              </a:rPr>
              <a:t>由两片</a:t>
            </a:r>
            <a:r>
              <a:rPr lang="en-US" altLang="zh-CN" dirty="0">
                <a:effectLst/>
              </a:rPr>
              <a:t>194</a:t>
            </a:r>
            <a:r>
              <a:rPr lang="zh-CN" altLang="en-US" dirty="0">
                <a:effectLst/>
              </a:rPr>
              <a:t>实现花型，再用</a:t>
            </a:r>
            <a:r>
              <a:rPr lang="en-US" altLang="zh-CN" dirty="0">
                <a:effectLst/>
              </a:rPr>
              <a:t>161</a:t>
            </a:r>
            <a:r>
              <a:rPr lang="zh-CN" altLang="en-US" dirty="0"/>
              <a:t>数</a:t>
            </a:r>
            <a:r>
              <a:rPr lang="zh-CN" altLang="en-US" dirty="0">
                <a:effectLst/>
              </a:rPr>
              <a:t>器实现花型变化，再让其与</a:t>
            </a:r>
            <a:r>
              <a:rPr lang="en-US" altLang="zh-CN" dirty="0">
                <a:effectLst/>
              </a:rPr>
              <a:t>151</a:t>
            </a:r>
            <a:r>
              <a:rPr lang="zh-CN" altLang="en-US" dirty="0">
                <a:effectLst/>
              </a:rPr>
              <a:t>相连变频输出</a:t>
            </a:r>
            <a:endParaRPr lang="en-US" altLang="zh-CN" dirty="0">
              <a:effectLst/>
            </a:endParaRPr>
          </a:p>
          <a:p>
            <a:pPr marL="0" indent="0">
              <a:buNone/>
            </a:pPr>
            <a:endParaRPr lang="en-US" altLang="zh-CN" dirty="0">
              <a:effectLst/>
            </a:endParaRPr>
          </a:p>
          <a:p>
            <a:pPr marL="0" indent="0">
              <a:buNone/>
            </a:pPr>
            <a:r>
              <a:rPr lang="zh-CN" altLang="en-US" dirty="0">
                <a:effectLst/>
              </a:rPr>
              <a:t>花型设计：</a:t>
            </a:r>
            <a:endParaRPr lang="en-US" altLang="zh-CN" dirty="0">
              <a:effectLst/>
            </a:endParaRPr>
          </a:p>
          <a:p>
            <a:r>
              <a:rPr lang="zh-CN" altLang="en-US" dirty="0">
                <a:effectLst/>
              </a:rPr>
              <a:t>花型一：从上到</a:t>
            </a:r>
            <a:r>
              <a:rPr lang="zh-CN" altLang="en-US" dirty="0"/>
              <a:t>下</a:t>
            </a:r>
            <a:r>
              <a:rPr lang="zh-CN" altLang="en-US" dirty="0">
                <a:effectLst/>
              </a:rPr>
              <a:t>渐亮，全部灯亮后，从下向上渐灭</a:t>
            </a:r>
          </a:p>
          <a:p>
            <a:r>
              <a:rPr lang="zh-CN" altLang="en-US" dirty="0">
                <a:effectLst/>
              </a:rPr>
              <a:t>花型二：从第</a:t>
            </a:r>
            <a:r>
              <a:rPr lang="en-US" altLang="zh-CN" dirty="0">
                <a:effectLst/>
              </a:rPr>
              <a:t>4</a:t>
            </a:r>
            <a:r>
              <a:rPr lang="zh-CN" altLang="en-US" dirty="0">
                <a:effectLst/>
              </a:rPr>
              <a:t>个和第</a:t>
            </a:r>
            <a:r>
              <a:rPr lang="en-US" altLang="zh-CN" dirty="0">
                <a:effectLst/>
              </a:rPr>
              <a:t>8</a:t>
            </a:r>
            <a:r>
              <a:rPr lang="zh-CN" altLang="en-US" dirty="0">
                <a:effectLst/>
              </a:rPr>
              <a:t>个开始向前亮灯，全部灯亮后，再从后向前灭灯</a:t>
            </a:r>
          </a:p>
          <a:p>
            <a:r>
              <a:rPr lang="zh-CN" altLang="en-US" dirty="0">
                <a:effectLst/>
              </a:rPr>
              <a:t>花型三：从第</a:t>
            </a:r>
            <a:r>
              <a:rPr lang="en-US" altLang="zh-CN" dirty="0">
                <a:effectLst/>
              </a:rPr>
              <a:t>4</a:t>
            </a:r>
            <a:r>
              <a:rPr lang="zh-CN" altLang="en-US" dirty="0">
                <a:effectLst/>
              </a:rPr>
              <a:t>个和第</a:t>
            </a:r>
            <a:r>
              <a:rPr lang="en-US" altLang="zh-CN" dirty="0">
                <a:effectLst/>
              </a:rPr>
              <a:t>5</a:t>
            </a:r>
            <a:r>
              <a:rPr lang="zh-CN" altLang="en-US" dirty="0">
                <a:effectLst/>
              </a:rPr>
              <a:t>个开始，逐个向两边亮灯，全部灯亮后，再逐个向两边灭灯。</a:t>
            </a:r>
            <a:endParaRPr lang="en-US" altLang="zh-CN" dirty="0">
              <a:effectLst/>
            </a:endParaRPr>
          </a:p>
          <a:p>
            <a:endParaRPr lang="en-US" altLang="zh-CN" dirty="0"/>
          </a:p>
          <a:p>
            <a:endParaRPr lang="zh-CN" altLang="en-US" dirty="0">
              <a:effectLst/>
            </a:endParaRPr>
          </a:p>
          <a:p>
            <a:endParaRPr lang="en-US" altLang="zh-CN" dirty="0"/>
          </a:p>
          <a:p>
            <a:endParaRPr lang="en-US" altLang="zh-CN" dirty="0">
              <a:effectLst/>
            </a:endParaRPr>
          </a:p>
          <a:p>
            <a:endParaRPr lang="en-US" altLang="zh-CN" dirty="0">
              <a:effectLst/>
            </a:endParaRPr>
          </a:p>
          <a:p>
            <a:endParaRPr lang="zh-CN" altLang="en-US" dirty="0">
              <a:effectLst/>
            </a:endParaRPr>
          </a:p>
          <a:p>
            <a:pPr marL="0" indent="0">
              <a:buNone/>
            </a:pPr>
            <a:endParaRPr lang="zh-CN" altLang="en-US" dirty="0"/>
          </a:p>
        </p:txBody>
      </p:sp>
    </p:spTree>
    <p:extLst>
      <p:ext uri="{BB962C8B-B14F-4D97-AF65-F5344CB8AC3E}">
        <p14:creationId xmlns:p14="http://schemas.microsoft.com/office/powerpoint/2010/main" val="29072307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C868CFA-07D9-4293-9277-37B621748238}"/>
              </a:ext>
            </a:extLst>
          </p:cNvPr>
          <p:cNvSpPr>
            <a:spLocks noGrp="1"/>
          </p:cNvSpPr>
          <p:nvPr>
            <p:ph idx="1"/>
          </p:nvPr>
        </p:nvSpPr>
        <p:spPr>
          <a:xfrm>
            <a:off x="523875" y="1619250"/>
            <a:ext cx="10515600" cy="4362450"/>
          </a:xfrm>
        </p:spPr>
        <p:txBody>
          <a:bodyPr>
            <a:normAutofit/>
          </a:bodyPr>
          <a:lstStyle/>
          <a:p>
            <a:r>
              <a:rPr lang="zh-CN" altLang="en-US" dirty="0">
                <a:effectLst/>
              </a:rPr>
              <a:t>第一个花型前</a:t>
            </a:r>
            <a:r>
              <a:rPr lang="en-US" altLang="zh-CN" dirty="0">
                <a:effectLst/>
              </a:rPr>
              <a:t>8</a:t>
            </a:r>
            <a:r>
              <a:rPr lang="zh-CN" altLang="en-US" dirty="0">
                <a:effectLst/>
              </a:rPr>
              <a:t>个脉冲需要</a:t>
            </a:r>
            <a:r>
              <a:rPr lang="en-US" altLang="zh-CN" dirty="0">
                <a:effectLst/>
              </a:rPr>
              <a:t>74LS194</a:t>
            </a:r>
            <a:r>
              <a:rPr lang="zh-CN" altLang="en-US" dirty="0">
                <a:effectLst/>
              </a:rPr>
              <a:t>执行右移</a:t>
            </a:r>
            <a:r>
              <a:rPr lang="en-US" altLang="zh-CN" dirty="0">
                <a:effectLst/>
              </a:rPr>
              <a:t>1</a:t>
            </a:r>
            <a:r>
              <a:rPr lang="zh-CN" altLang="en-US" dirty="0">
                <a:effectLst/>
              </a:rPr>
              <a:t>，后</a:t>
            </a:r>
            <a:r>
              <a:rPr lang="en-US" altLang="zh-CN" dirty="0">
                <a:effectLst/>
              </a:rPr>
              <a:t>8</a:t>
            </a:r>
            <a:r>
              <a:rPr lang="zh-CN" altLang="en-US" dirty="0">
                <a:effectLst/>
              </a:rPr>
              <a:t>个脉冲需要</a:t>
            </a:r>
            <a:r>
              <a:rPr lang="en-US" altLang="zh-CN" dirty="0">
                <a:effectLst/>
              </a:rPr>
              <a:t>74LS194</a:t>
            </a:r>
            <a:r>
              <a:rPr lang="zh-CN" altLang="en-US" dirty="0">
                <a:effectLst/>
              </a:rPr>
              <a:t>执行右移</a:t>
            </a:r>
            <a:r>
              <a:rPr lang="en-US" altLang="zh-CN" dirty="0">
                <a:effectLst/>
              </a:rPr>
              <a:t>0</a:t>
            </a:r>
            <a:r>
              <a:rPr lang="zh-CN" altLang="en-US" dirty="0">
                <a:effectLst/>
              </a:rPr>
              <a:t>；</a:t>
            </a:r>
          </a:p>
          <a:p>
            <a:r>
              <a:rPr lang="zh-CN" altLang="en-US" dirty="0">
                <a:effectLst/>
              </a:rPr>
              <a:t>第二个花型前</a:t>
            </a:r>
            <a:r>
              <a:rPr lang="en-US" altLang="zh-CN" dirty="0">
                <a:effectLst/>
              </a:rPr>
              <a:t>4</a:t>
            </a:r>
            <a:r>
              <a:rPr lang="zh-CN" altLang="en-US" dirty="0">
                <a:effectLst/>
              </a:rPr>
              <a:t>个脉冲第一片</a:t>
            </a:r>
            <a:r>
              <a:rPr lang="en-US" altLang="zh-CN" dirty="0">
                <a:effectLst/>
              </a:rPr>
              <a:t>74LS194</a:t>
            </a:r>
            <a:r>
              <a:rPr lang="zh-CN" altLang="en-US" dirty="0">
                <a:effectLst/>
              </a:rPr>
              <a:t>执行左移</a:t>
            </a:r>
            <a:r>
              <a:rPr lang="en-US" altLang="zh-CN" dirty="0">
                <a:effectLst/>
              </a:rPr>
              <a:t>1</a:t>
            </a:r>
            <a:r>
              <a:rPr lang="zh-CN" altLang="en-US" dirty="0">
                <a:effectLst/>
              </a:rPr>
              <a:t>，第二片</a:t>
            </a:r>
            <a:r>
              <a:rPr lang="en-US" altLang="zh-CN" dirty="0">
                <a:effectLst/>
              </a:rPr>
              <a:t>74LS194</a:t>
            </a:r>
            <a:r>
              <a:rPr lang="zh-CN" altLang="en-US" dirty="0">
                <a:effectLst/>
              </a:rPr>
              <a:t>执行右移</a:t>
            </a:r>
            <a:r>
              <a:rPr lang="en-US" altLang="zh-CN" dirty="0">
                <a:effectLst/>
              </a:rPr>
              <a:t>1</a:t>
            </a:r>
          </a:p>
          <a:p>
            <a:r>
              <a:rPr lang="zh-CN" altLang="en-US" dirty="0">
                <a:effectLst/>
              </a:rPr>
              <a:t>后</a:t>
            </a:r>
            <a:r>
              <a:rPr lang="en-US" altLang="zh-CN" dirty="0">
                <a:effectLst/>
              </a:rPr>
              <a:t>4</a:t>
            </a:r>
            <a:r>
              <a:rPr lang="zh-CN" altLang="en-US" dirty="0">
                <a:effectLst/>
              </a:rPr>
              <a:t>个脉冲第一片</a:t>
            </a:r>
            <a:r>
              <a:rPr lang="en-US" altLang="zh-CN" dirty="0">
                <a:effectLst/>
              </a:rPr>
              <a:t>74LS194</a:t>
            </a:r>
            <a:r>
              <a:rPr lang="zh-CN" altLang="en-US" dirty="0">
                <a:effectLst/>
              </a:rPr>
              <a:t>执行左移</a:t>
            </a:r>
            <a:r>
              <a:rPr lang="en-US" altLang="zh-CN" dirty="0">
                <a:effectLst/>
              </a:rPr>
              <a:t>0</a:t>
            </a:r>
            <a:r>
              <a:rPr lang="zh-CN" altLang="en-US" dirty="0">
                <a:effectLst/>
              </a:rPr>
              <a:t>，第二片</a:t>
            </a:r>
            <a:r>
              <a:rPr lang="en-US" altLang="zh-CN" dirty="0">
                <a:effectLst/>
              </a:rPr>
              <a:t>74LS194</a:t>
            </a:r>
            <a:r>
              <a:rPr lang="zh-CN" altLang="en-US" dirty="0">
                <a:effectLst/>
              </a:rPr>
              <a:t>执行右移</a:t>
            </a:r>
            <a:r>
              <a:rPr lang="en-US" altLang="zh-CN" dirty="0">
                <a:effectLst/>
              </a:rPr>
              <a:t>0</a:t>
            </a:r>
            <a:r>
              <a:rPr lang="zh-CN" altLang="en-US" dirty="0">
                <a:effectLst/>
              </a:rPr>
              <a:t>；</a:t>
            </a:r>
          </a:p>
          <a:p>
            <a:r>
              <a:rPr lang="zh-CN" altLang="en-US" dirty="0">
                <a:effectLst/>
              </a:rPr>
              <a:t>第三个花型前</a:t>
            </a:r>
            <a:r>
              <a:rPr lang="en-US" altLang="zh-CN" dirty="0">
                <a:effectLst/>
              </a:rPr>
              <a:t>8</a:t>
            </a:r>
            <a:r>
              <a:rPr lang="zh-CN" altLang="en-US" dirty="0">
                <a:effectLst/>
              </a:rPr>
              <a:t>个脉冲需要</a:t>
            </a:r>
            <a:r>
              <a:rPr lang="en-US" altLang="zh-CN" dirty="0">
                <a:effectLst/>
              </a:rPr>
              <a:t>74LS194</a:t>
            </a:r>
            <a:r>
              <a:rPr lang="zh-CN" altLang="en-US" dirty="0">
                <a:effectLst/>
              </a:rPr>
              <a:t>执行左移</a:t>
            </a:r>
            <a:r>
              <a:rPr lang="en-US" altLang="zh-CN" dirty="0">
                <a:effectLst/>
              </a:rPr>
              <a:t>1</a:t>
            </a:r>
            <a:r>
              <a:rPr lang="zh-CN" altLang="en-US" dirty="0">
                <a:effectLst/>
              </a:rPr>
              <a:t>，后</a:t>
            </a:r>
            <a:r>
              <a:rPr lang="en-US" altLang="zh-CN" dirty="0">
                <a:effectLst/>
              </a:rPr>
              <a:t>8</a:t>
            </a:r>
            <a:r>
              <a:rPr lang="zh-CN" altLang="en-US" dirty="0">
                <a:effectLst/>
              </a:rPr>
              <a:t>个脉冲需要</a:t>
            </a:r>
            <a:r>
              <a:rPr lang="en-US" altLang="zh-CN" dirty="0">
                <a:effectLst/>
              </a:rPr>
              <a:t>74LS194</a:t>
            </a:r>
            <a:r>
              <a:rPr lang="zh-CN" altLang="en-US" dirty="0">
                <a:effectLst/>
              </a:rPr>
              <a:t>执行右移</a:t>
            </a:r>
            <a:r>
              <a:rPr lang="en-US" altLang="zh-CN" dirty="0">
                <a:effectLst/>
              </a:rPr>
              <a:t>0</a:t>
            </a:r>
          </a:p>
          <a:p>
            <a:endParaRPr lang="en-US" altLang="zh-CN" dirty="0">
              <a:effectLst/>
            </a:endParaRPr>
          </a:p>
          <a:p>
            <a:pPr marL="0" indent="0">
              <a:buNone/>
            </a:pPr>
            <a:endParaRPr lang="en-US" altLang="zh-CN" dirty="0">
              <a:effectLst/>
            </a:endParaRPr>
          </a:p>
          <a:p>
            <a:endParaRPr lang="zh-CN" altLang="en-US" dirty="0">
              <a:effectLst/>
            </a:endParaRPr>
          </a:p>
          <a:p>
            <a:endParaRPr lang="zh-CN" altLang="en-US" dirty="0"/>
          </a:p>
        </p:txBody>
      </p:sp>
    </p:spTree>
    <p:extLst>
      <p:ext uri="{BB962C8B-B14F-4D97-AF65-F5344CB8AC3E}">
        <p14:creationId xmlns:p14="http://schemas.microsoft.com/office/powerpoint/2010/main" val="1238557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C868CFA-07D9-4293-9277-37B621748238}"/>
              </a:ext>
            </a:extLst>
          </p:cNvPr>
          <p:cNvSpPr>
            <a:spLocks noGrp="1"/>
          </p:cNvSpPr>
          <p:nvPr>
            <p:ph idx="1"/>
          </p:nvPr>
        </p:nvSpPr>
        <p:spPr>
          <a:xfrm>
            <a:off x="523875" y="254000"/>
            <a:ext cx="10515600" cy="469900"/>
          </a:xfrm>
        </p:spPr>
        <p:txBody>
          <a:bodyPr>
            <a:normAutofit lnSpcReduction="10000"/>
          </a:bodyPr>
          <a:lstStyle/>
          <a:p>
            <a:r>
              <a:rPr lang="zh-CN" altLang="en-US" dirty="0"/>
              <a:t>列出花型真值表和左右移情况，依据卡诺图得到最终表达式</a:t>
            </a:r>
          </a:p>
        </p:txBody>
      </p:sp>
      <p:pic>
        <p:nvPicPr>
          <p:cNvPr id="2050" name="Picture 2">
            <a:extLst>
              <a:ext uri="{FF2B5EF4-FFF2-40B4-BE49-F238E27FC236}">
                <a16:creationId xmlns:a16="http://schemas.microsoft.com/office/drawing/2014/main" id="{4DB75AE0-4F45-497F-A72B-32FB9900263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81675" y="874712"/>
            <a:ext cx="6296024" cy="5457825"/>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188ABB19-1A68-4497-8C16-4FD7535937DC}"/>
              </a:ext>
            </a:extLst>
          </p:cNvPr>
          <p:cNvPicPr>
            <a:picLocks noChangeAspect="1"/>
          </p:cNvPicPr>
          <p:nvPr/>
        </p:nvPicPr>
        <p:blipFill>
          <a:blip r:embed="rId3"/>
          <a:stretch>
            <a:fillRect/>
          </a:stretch>
        </p:blipFill>
        <p:spPr>
          <a:xfrm>
            <a:off x="457199" y="874712"/>
            <a:ext cx="4737827" cy="6010275"/>
          </a:xfrm>
          <a:prstGeom prst="rect">
            <a:avLst/>
          </a:prstGeom>
        </p:spPr>
      </p:pic>
    </p:spTree>
    <p:extLst>
      <p:ext uri="{BB962C8B-B14F-4D97-AF65-F5344CB8AC3E}">
        <p14:creationId xmlns:p14="http://schemas.microsoft.com/office/powerpoint/2010/main" val="3088878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725F7EF2-5572-468B-B201-E1C51555D6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1050" y="885825"/>
            <a:ext cx="11410950" cy="5543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79532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5B284D87-954F-47B1-875E-015474F0CCAD}"/>
              </a:ext>
            </a:extLst>
          </p:cNvPr>
          <p:cNvPicPr>
            <a:picLocks noChangeAspect="1"/>
          </p:cNvPicPr>
          <p:nvPr/>
        </p:nvPicPr>
        <p:blipFill>
          <a:blip r:embed="rId2"/>
          <a:stretch>
            <a:fillRect/>
          </a:stretch>
        </p:blipFill>
        <p:spPr>
          <a:xfrm>
            <a:off x="214313" y="1200150"/>
            <a:ext cx="8582025" cy="5276850"/>
          </a:xfrm>
          <a:prstGeom prst="rect">
            <a:avLst/>
          </a:prstGeom>
        </p:spPr>
      </p:pic>
      <p:pic>
        <p:nvPicPr>
          <p:cNvPr id="2" name="图片 1">
            <a:extLst>
              <a:ext uri="{FF2B5EF4-FFF2-40B4-BE49-F238E27FC236}">
                <a16:creationId xmlns:a16="http://schemas.microsoft.com/office/drawing/2014/main" id="{41205CFD-EF08-4ED2-8DE4-242F63314C28}"/>
              </a:ext>
            </a:extLst>
          </p:cNvPr>
          <p:cNvPicPr>
            <a:picLocks noChangeAspect="1"/>
          </p:cNvPicPr>
          <p:nvPr/>
        </p:nvPicPr>
        <p:blipFill>
          <a:blip r:embed="rId3"/>
          <a:stretch>
            <a:fillRect/>
          </a:stretch>
        </p:blipFill>
        <p:spPr>
          <a:xfrm>
            <a:off x="9163050" y="1447800"/>
            <a:ext cx="2952750" cy="3962400"/>
          </a:xfrm>
          <a:prstGeom prst="rect">
            <a:avLst/>
          </a:prstGeom>
        </p:spPr>
      </p:pic>
    </p:spTree>
    <p:extLst>
      <p:ext uri="{BB962C8B-B14F-4D97-AF65-F5344CB8AC3E}">
        <p14:creationId xmlns:p14="http://schemas.microsoft.com/office/powerpoint/2010/main" val="3117244331"/>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1514</TotalTime>
  <Words>863</Words>
  <Application>Microsoft Office PowerPoint</Application>
  <PresentationFormat>宽屏</PresentationFormat>
  <Paragraphs>43</Paragraphs>
  <Slides>16</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16</vt:i4>
      </vt:variant>
    </vt:vector>
  </HeadingPairs>
  <TitlesOfParts>
    <vt:vector size="20" baseType="lpstr">
      <vt:lpstr>等线</vt:lpstr>
      <vt:lpstr>等线 Light</vt:lpstr>
      <vt:lpstr>Arial</vt:lpstr>
      <vt:lpstr>Office 主题​​</vt:lpstr>
      <vt:lpstr>多路彩灯控制电路  电信1801 吴润楠 20</vt:lpstr>
      <vt:lpstr>总体设计方案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遇到的问题</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吴 润楠</dc:creator>
  <cp:lastModifiedBy>吴 润楠</cp:lastModifiedBy>
  <cp:revision>39</cp:revision>
  <dcterms:created xsi:type="dcterms:W3CDTF">2020-06-09T13:57:06Z</dcterms:created>
  <dcterms:modified xsi:type="dcterms:W3CDTF">2020-06-12T14:03:52Z</dcterms:modified>
</cp:coreProperties>
</file>

<file path=docProps/thumbnail.jpeg>
</file>